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Rustic Printed" charset="1" panose="00000000000000000000"/>
      <p:regular r:id="rId16"/>
    </p:embeddedFont>
    <p:embeddedFont>
      <p:font typeface="Canva Sans Medium" charset="1" panose="020B0603030501040103"/>
      <p:regular r:id="rId17"/>
    </p:embeddedFont>
    <p:embeddedFont>
      <p:font typeface="Open Sans Bold" charset="1" panose="020B0806030504020204"/>
      <p:regular r:id="rId18"/>
    </p:embeddedFont>
    <p:embeddedFont>
      <p:font typeface="Open Sans" charset="1" panose="020B0606030504020204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1.jpe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jpeg" Type="http://schemas.openxmlformats.org/officeDocument/2006/relationships/image"/><Relationship Id="rId4" Target="../media/image20.png" Type="http://schemas.openxmlformats.org/officeDocument/2006/relationships/image"/><Relationship Id="rId5" Target="https://app.powerbi.com/view?r=eyJrIjoiMjdjZjQwYmUtZWNkZi00ZTgxLWJiNGItMzdjZDkzMmU5NmZhIiwidCI6IjBlNTNjODQzLWUxZTQtNGM4MS1hMjI4LTY0YjMwMmExNjYxZCJ9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2965" y="-1725264"/>
            <a:ext cx="2875332" cy="3635478"/>
          </a:xfrm>
          <a:custGeom>
            <a:avLst/>
            <a:gdLst/>
            <a:ahLst/>
            <a:cxnLst/>
            <a:rect r="r" b="b" t="t" l="l"/>
            <a:pathLst>
              <a:path h="3635478" w="2875332">
                <a:moveTo>
                  <a:pt x="0" y="0"/>
                </a:moveTo>
                <a:lnTo>
                  <a:pt x="2875332" y="0"/>
                </a:lnTo>
                <a:lnTo>
                  <a:pt x="2875332" y="3635478"/>
                </a:lnTo>
                <a:lnTo>
                  <a:pt x="0" y="3635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true" flipV="false" rot="0">
            <a:off x="-3551477" y="8447475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5315394" y="0"/>
                </a:moveTo>
                <a:lnTo>
                  <a:pt x="0" y="0"/>
                </a:lnTo>
                <a:lnTo>
                  <a:pt x="0" y="1913542"/>
                </a:lnTo>
                <a:lnTo>
                  <a:pt x="5315394" y="1913542"/>
                </a:lnTo>
                <a:lnTo>
                  <a:pt x="53153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8718384" y="92475"/>
            <a:ext cx="9569616" cy="10435033"/>
          </a:xfrm>
          <a:custGeom>
            <a:avLst/>
            <a:gdLst/>
            <a:ahLst/>
            <a:cxnLst/>
            <a:rect r="r" b="b" t="t" l="l"/>
            <a:pathLst>
              <a:path h="10435033" w="9569616">
                <a:moveTo>
                  <a:pt x="0" y="0"/>
                </a:moveTo>
                <a:lnTo>
                  <a:pt x="9569616" y="0"/>
                </a:lnTo>
                <a:lnTo>
                  <a:pt x="9569616" y="10435033"/>
                </a:lnTo>
                <a:lnTo>
                  <a:pt x="0" y="104350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446" t="0" r="-597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24524" y="8931997"/>
            <a:ext cx="5331561" cy="3445521"/>
          </a:xfrm>
          <a:custGeom>
            <a:avLst/>
            <a:gdLst/>
            <a:ahLst/>
            <a:cxnLst/>
            <a:rect r="r" b="b" t="t" l="l"/>
            <a:pathLst>
              <a:path h="3445521" w="5331561">
                <a:moveTo>
                  <a:pt x="0" y="0"/>
                </a:moveTo>
                <a:lnTo>
                  <a:pt x="5331562" y="0"/>
                </a:lnTo>
                <a:lnTo>
                  <a:pt x="5331562" y="3445521"/>
                </a:lnTo>
                <a:lnTo>
                  <a:pt x="0" y="3445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513261" y="7125624"/>
            <a:ext cx="3869837" cy="4265352"/>
          </a:xfrm>
          <a:custGeom>
            <a:avLst/>
            <a:gdLst/>
            <a:ahLst/>
            <a:cxnLst/>
            <a:rect r="r" b="b" t="t" l="l"/>
            <a:pathLst>
              <a:path h="4265352" w="3869837">
                <a:moveTo>
                  <a:pt x="0" y="0"/>
                </a:moveTo>
                <a:lnTo>
                  <a:pt x="3869837" y="0"/>
                </a:lnTo>
                <a:lnTo>
                  <a:pt x="3869837" y="4265352"/>
                </a:lnTo>
                <a:lnTo>
                  <a:pt x="0" y="426535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10800000">
            <a:off x="9144000" y="-1365351"/>
            <a:ext cx="6660247" cy="2730701"/>
          </a:xfrm>
          <a:custGeom>
            <a:avLst/>
            <a:gdLst/>
            <a:ahLst/>
            <a:cxnLst/>
            <a:rect r="r" b="b" t="t" l="l"/>
            <a:pathLst>
              <a:path h="2730701" w="6660247">
                <a:moveTo>
                  <a:pt x="0" y="0"/>
                </a:moveTo>
                <a:lnTo>
                  <a:pt x="6660247" y="0"/>
                </a:lnTo>
                <a:lnTo>
                  <a:pt x="6660247" y="2730702"/>
                </a:lnTo>
                <a:lnTo>
                  <a:pt x="0" y="27307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9" id="9"/>
          <p:cNvGrpSpPr/>
          <p:nvPr/>
        </p:nvGrpSpPr>
        <p:grpSpPr>
          <a:xfrm rot="0">
            <a:off x="8369515" y="-8526"/>
            <a:ext cx="425069" cy="10295526"/>
            <a:chOff x="0" y="0"/>
            <a:chExt cx="111952" cy="271157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1952" cy="2711579"/>
            </a:xfrm>
            <a:custGeom>
              <a:avLst/>
              <a:gdLst/>
              <a:ahLst/>
              <a:cxnLst/>
              <a:rect r="r" b="b" t="t" l="l"/>
              <a:pathLst>
                <a:path h="2711579" w="111952">
                  <a:moveTo>
                    <a:pt x="0" y="0"/>
                  </a:moveTo>
                  <a:lnTo>
                    <a:pt x="111952" y="0"/>
                  </a:lnTo>
                  <a:lnTo>
                    <a:pt x="111952" y="2711579"/>
                  </a:lnTo>
                  <a:lnTo>
                    <a:pt x="0" y="2711579"/>
                  </a:lnTo>
                  <a:close/>
                </a:path>
              </a:pathLst>
            </a:custGeom>
            <a:solidFill>
              <a:srgbClr val="F6832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1952" cy="2749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4624977" y="-3611469"/>
            <a:ext cx="4567505" cy="4720935"/>
          </a:xfrm>
          <a:custGeom>
            <a:avLst/>
            <a:gdLst/>
            <a:ahLst/>
            <a:cxnLst/>
            <a:rect r="r" b="b" t="t" l="l"/>
            <a:pathLst>
              <a:path h="4720935" w="4567505">
                <a:moveTo>
                  <a:pt x="0" y="0"/>
                </a:moveTo>
                <a:lnTo>
                  <a:pt x="4567505" y="0"/>
                </a:lnTo>
                <a:lnTo>
                  <a:pt x="4567505" y="4720935"/>
                </a:lnTo>
                <a:lnTo>
                  <a:pt x="0" y="472093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2830164">
            <a:off x="5322070" y="8801780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5"/>
                </a:lnTo>
                <a:lnTo>
                  <a:pt x="0" y="370595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477578" y="2024514"/>
            <a:ext cx="6507479" cy="6352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858"/>
              </a:lnSpc>
            </a:pPr>
            <a:r>
              <a:rPr lang="en-US" sz="17688" spc="-106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CIDADE NO BOLSO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387376" y="0"/>
            <a:ext cx="9433860" cy="10287000"/>
          </a:xfrm>
          <a:custGeom>
            <a:avLst/>
            <a:gdLst/>
            <a:ahLst/>
            <a:cxnLst/>
            <a:rect r="r" b="b" t="t" l="l"/>
            <a:pathLst>
              <a:path h="10287000" w="9433860">
                <a:moveTo>
                  <a:pt x="0" y="0"/>
                </a:moveTo>
                <a:lnTo>
                  <a:pt x="9433860" y="0"/>
                </a:lnTo>
                <a:lnTo>
                  <a:pt x="943386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446" t="0" r="-597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3399077" y="-586334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5315394" y="0"/>
                </a:moveTo>
                <a:lnTo>
                  <a:pt x="0" y="0"/>
                </a:lnTo>
                <a:lnTo>
                  <a:pt x="0" y="1913541"/>
                </a:lnTo>
                <a:lnTo>
                  <a:pt x="5315394" y="1913541"/>
                </a:lnTo>
                <a:lnTo>
                  <a:pt x="53153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147662" y="1536262"/>
            <a:ext cx="14271707" cy="913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60"/>
              </a:lnSpc>
            </a:pPr>
            <a:r>
              <a:rPr lang="en-US" sz="5896" spc="-353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O FUTURO DAS CIDADES COMEÇA AGORA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962307" y="0"/>
            <a:ext cx="425069" cy="10295526"/>
            <a:chOff x="0" y="0"/>
            <a:chExt cx="111952" cy="27115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952" cy="2711579"/>
            </a:xfrm>
            <a:custGeom>
              <a:avLst/>
              <a:gdLst/>
              <a:ahLst/>
              <a:cxnLst/>
              <a:rect r="r" b="b" t="t" l="l"/>
              <a:pathLst>
                <a:path h="2711579" w="111952">
                  <a:moveTo>
                    <a:pt x="0" y="0"/>
                  </a:moveTo>
                  <a:lnTo>
                    <a:pt x="111952" y="0"/>
                  </a:lnTo>
                  <a:lnTo>
                    <a:pt x="111952" y="2711579"/>
                  </a:lnTo>
                  <a:lnTo>
                    <a:pt x="0" y="2711579"/>
                  </a:lnTo>
                  <a:close/>
                </a:path>
              </a:pathLst>
            </a:custGeom>
            <a:solidFill>
              <a:srgbClr val="F6832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1952" cy="27496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-3399077" y="8599875"/>
            <a:ext cx="5315394" cy="1913542"/>
          </a:xfrm>
          <a:custGeom>
            <a:avLst/>
            <a:gdLst/>
            <a:ahLst/>
            <a:cxnLst/>
            <a:rect r="r" b="b" t="t" l="l"/>
            <a:pathLst>
              <a:path h="1913542" w="5315394">
                <a:moveTo>
                  <a:pt x="5315394" y="0"/>
                </a:moveTo>
                <a:lnTo>
                  <a:pt x="0" y="0"/>
                </a:lnTo>
                <a:lnTo>
                  <a:pt x="0" y="1913542"/>
                </a:lnTo>
                <a:lnTo>
                  <a:pt x="5315394" y="1913542"/>
                </a:lnTo>
                <a:lnTo>
                  <a:pt x="531539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2830164">
            <a:off x="6735030" y="8434023"/>
            <a:ext cx="3550978" cy="3705954"/>
          </a:xfrm>
          <a:custGeom>
            <a:avLst/>
            <a:gdLst/>
            <a:ahLst/>
            <a:cxnLst/>
            <a:rect r="r" b="b" t="t" l="l"/>
            <a:pathLst>
              <a:path h="3705954" w="3550978">
                <a:moveTo>
                  <a:pt x="0" y="0"/>
                </a:moveTo>
                <a:lnTo>
                  <a:pt x="3550978" y="0"/>
                </a:lnTo>
                <a:lnTo>
                  <a:pt x="3550978" y="3705954"/>
                </a:lnTo>
                <a:lnTo>
                  <a:pt x="0" y="3705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13559" y="7520233"/>
            <a:ext cx="1326131" cy="1326131"/>
          </a:xfrm>
          <a:custGeom>
            <a:avLst/>
            <a:gdLst/>
            <a:ahLst/>
            <a:cxnLst/>
            <a:rect r="r" b="b" t="t" l="l"/>
            <a:pathLst>
              <a:path h="1326131" w="1326131">
                <a:moveTo>
                  <a:pt x="0" y="0"/>
                </a:moveTo>
                <a:lnTo>
                  <a:pt x="1326132" y="0"/>
                </a:lnTo>
                <a:lnTo>
                  <a:pt x="1326132" y="1326132"/>
                </a:lnTo>
                <a:lnTo>
                  <a:pt x="0" y="13261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2530" y="8923066"/>
            <a:ext cx="1267160" cy="1267160"/>
          </a:xfrm>
          <a:custGeom>
            <a:avLst/>
            <a:gdLst/>
            <a:ahLst/>
            <a:cxnLst/>
            <a:rect r="r" b="b" t="t" l="l"/>
            <a:pathLst>
              <a:path h="1267160" w="1267160">
                <a:moveTo>
                  <a:pt x="0" y="0"/>
                </a:moveTo>
                <a:lnTo>
                  <a:pt x="1267161" y="0"/>
                </a:lnTo>
                <a:lnTo>
                  <a:pt x="1267161" y="1267160"/>
                </a:lnTo>
                <a:lnTo>
                  <a:pt x="0" y="12671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78183" y="3344749"/>
            <a:ext cx="7431179" cy="33289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59"/>
              </a:lnSpc>
            </a:pPr>
            <a:r>
              <a:rPr lang="en-US" sz="2685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Esse projeto representa um passo significativo em direção à construção de cidades inteligentes, onde a tecnologia IoT atua como facilitadora de uma governança autônoma e eficaz, respondendo aos desafios urbanos de forma sustentável e centrada no bem-estar da população.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21970" y="8084574"/>
            <a:ext cx="3700701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B4E7C"/>
                </a:solidFill>
                <a:latin typeface="Open Sans"/>
                <a:ea typeface="Open Sans"/>
                <a:cs typeface="Open Sans"/>
                <a:sym typeface="Open Sans"/>
              </a:rPr>
              <a:t>Veja mais sobre a plataforma!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3500" y="9359479"/>
            <a:ext cx="3977640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B4E7C"/>
                </a:solidFill>
                <a:latin typeface="Open Sans"/>
                <a:ea typeface="Open Sans"/>
                <a:cs typeface="Open Sans"/>
                <a:sym typeface="Open Sans"/>
              </a:rPr>
              <a:t>Veja mais sobre os DashBoards!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125176" y="40076"/>
            <a:ext cx="268248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3205" y="7955620"/>
            <a:ext cx="8516458" cy="2331380"/>
          </a:xfrm>
          <a:custGeom>
            <a:avLst/>
            <a:gdLst/>
            <a:ahLst/>
            <a:cxnLst/>
            <a:rect r="r" b="b" t="t" l="l"/>
            <a:pathLst>
              <a:path h="2331380" w="8516458">
                <a:moveTo>
                  <a:pt x="0" y="0"/>
                </a:moveTo>
                <a:lnTo>
                  <a:pt x="8516457" y="0"/>
                </a:lnTo>
                <a:lnTo>
                  <a:pt x="8516457" y="2331380"/>
                </a:lnTo>
                <a:lnTo>
                  <a:pt x="0" y="2331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10040" y="3071730"/>
            <a:ext cx="8407291" cy="5117938"/>
          </a:xfrm>
          <a:custGeom>
            <a:avLst/>
            <a:gdLst/>
            <a:ahLst/>
            <a:cxnLst/>
            <a:rect r="r" b="b" t="t" l="l"/>
            <a:pathLst>
              <a:path h="5117938" w="8407291">
                <a:moveTo>
                  <a:pt x="0" y="0"/>
                </a:moveTo>
                <a:lnTo>
                  <a:pt x="8407291" y="0"/>
                </a:lnTo>
                <a:lnTo>
                  <a:pt x="8407291" y="5117939"/>
                </a:lnTo>
                <a:lnTo>
                  <a:pt x="0" y="51179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8777" y="458653"/>
            <a:ext cx="8435223" cy="279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</a:pPr>
            <a:r>
              <a:rPr lang="en-US" sz="10000" spc="-600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OS DESAFIOS DAS CIDADES MODERNAS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8777" y="3242487"/>
            <a:ext cx="8847286" cy="4947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4765" indent="-262382" lvl="1">
              <a:lnSpc>
                <a:spcPts val="4545"/>
              </a:lnSpc>
              <a:buFont typeface="Arial"/>
              <a:buChar char="•"/>
            </a:pPr>
            <a:r>
              <a:rPr lang="en-US" b="true" sz="2430" spc="145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</a:t>
            </a:r>
            <a:r>
              <a:rPr lang="en-US" b="true" sz="2430" spc="145" u="none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rescimento populacional e urbanização acelerada.</a:t>
            </a:r>
          </a:p>
          <a:p>
            <a:pPr algn="l" marL="524765" indent="-262382" lvl="1">
              <a:lnSpc>
                <a:spcPts val="4545"/>
              </a:lnSpc>
              <a:buFont typeface="Arial"/>
              <a:buChar char="•"/>
            </a:pPr>
            <a:r>
              <a:rPr lang="en-US" b="true" sz="2430" spc="145" u="none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Congestionamento de trânsito e ineficiência energética.</a:t>
            </a:r>
          </a:p>
          <a:p>
            <a:pPr algn="l" marL="524765" indent="-262382" lvl="1">
              <a:lnSpc>
                <a:spcPts val="4545"/>
              </a:lnSpc>
              <a:buFont typeface="Arial"/>
              <a:buChar char="•"/>
            </a:pPr>
            <a:r>
              <a:rPr lang="en-US" b="true" sz="2430" spc="145" u="none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Problemas de segurança e resposta lenta a emergências.</a:t>
            </a:r>
          </a:p>
          <a:p>
            <a:pPr algn="l" marL="524765" indent="-262382" lvl="1">
              <a:lnSpc>
                <a:spcPts val="4545"/>
              </a:lnSpc>
              <a:buFont typeface="Arial"/>
              <a:buChar char="•"/>
            </a:pPr>
            <a:r>
              <a:rPr lang="en-US" b="true" sz="2430" spc="145" u="none">
                <a:solidFill>
                  <a:srgbClr val="0B4E7C"/>
                </a:solidFill>
                <a:latin typeface="Canva Sans Medium"/>
                <a:ea typeface="Canva Sans Medium"/>
                <a:cs typeface="Canva Sans Medium"/>
                <a:sym typeface="Canva Sans Medium"/>
              </a:rPr>
              <a:t>Necessidade de sustentabilidade e melhor qualidade de vida.</a:t>
            </a:r>
          </a:p>
          <a:p>
            <a:pPr algn="l" marL="0" indent="0" lvl="0">
              <a:lnSpc>
                <a:spcPts val="2656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259300" y="157988"/>
            <a:ext cx="268248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77046" y="1792165"/>
            <a:ext cx="12229432" cy="6702670"/>
          </a:xfrm>
          <a:custGeom>
            <a:avLst/>
            <a:gdLst/>
            <a:ahLst/>
            <a:cxnLst/>
            <a:rect r="r" b="b" t="t" l="l"/>
            <a:pathLst>
              <a:path h="6702670" w="12229432">
                <a:moveTo>
                  <a:pt x="0" y="0"/>
                </a:moveTo>
                <a:lnTo>
                  <a:pt x="12229432" y="0"/>
                </a:lnTo>
                <a:lnTo>
                  <a:pt x="12229432" y="6702670"/>
                </a:lnTo>
                <a:lnTo>
                  <a:pt x="0" y="67026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869150">
            <a:off x="743150" y="9285306"/>
            <a:ext cx="500155" cy="511014"/>
          </a:xfrm>
          <a:custGeom>
            <a:avLst/>
            <a:gdLst/>
            <a:ahLst/>
            <a:cxnLst/>
            <a:rect r="r" b="b" t="t" l="l"/>
            <a:pathLst>
              <a:path h="511014" w="500155">
                <a:moveTo>
                  <a:pt x="0" y="0"/>
                </a:moveTo>
                <a:lnTo>
                  <a:pt x="500155" y="0"/>
                </a:lnTo>
                <a:lnTo>
                  <a:pt x="500155" y="511015"/>
                </a:lnTo>
                <a:lnTo>
                  <a:pt x="0" y="5110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93228" y="229603"/>
            <a:ext cx="16301544" cy="1238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14"/>
              </a:lnSpc>
            </a:pPr>
            <a:r>
              <a:rPr lang="en-US" sz="7827" spc="-469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PRINCIPAIS PROBLEMAS DAS CIDADES MODERNAS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77046" y="8703381"/>
            <a:ext cx="5410438" cy="233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19"/>
              </a:lnSpc>
            </a:pPr>
            <a:r>
              <a:rPr lang="en-US" sz="1299">
                <a:solidFill>
                  <a:srgbClr val="0B4E7C"/>
                </a:solidFill>
                <a:latin typeface="Open Sans"/>
                <a:ea typeface="Open Sans"/>
                <a:cs typeface="Open Sans"/>
                <a:sym typeface="Open Sans"/>
              </a:rPr>
              <a:t>FONTE: nstituto Federal de Educação, Ciência e Tecnologia Fluminense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06924" y="9118036"/>
            <a:ext cx="2732961" cy="613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b="true" sz="3600" u="sng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  <a:hlinkClick r:id="rId5" tooltip="https://app.powerbi.com/view?r=eyJrIjoiMjdjZjQwYmUtZWNkZi00ZTgxLWJiNGItMzdjZDkzMmU5NmZhIiwidCI6IjBlNTNjODQzLWUxZTQtNGM4MS1hMjI4LTY0YjMwMmExNjYxZCJ9"/>
              </a:rPr>
              <a:t>DashBoards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411700" y="310388"/>
            <a:ext cx="268248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42440" y="2407608"/>
            <a:ext cx="6716860" cy="6716860"/>
          </a:xfrm>
          <a:custGeom>
            <a:avLst/>
            <a:gdLst/>
            <a:ahLst/>
            <a:cxnLst/>
            <a:rect r="r" b="b" t="t" l="l"/>
            <a:pathLst>
              <a:path h="6716860" w="6716860">
                <a:moveTo>
                  <a:pt x="0" y="0"/>
                </a:moveTo>
                <a:lnTo>
                  <a:pt x="6716860" y="0"/>
                </a:lnTo>
                <a:lnTo>
                  <a:pt x="6716860" y="6716859"/>
                </a:lnTo>
                <a:lnTo>
                  <a:pt x="0" y="6716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2613" y="397452"/>
            <a:ext cx="17138298" cy="201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2"/>
              </a:lnSpc>
            </a:pPr>
            <a:r>
              <a:rPr lang="en-US" sz="7200" spc="-43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PLATAFORMA DE GOVERNANÇA AUTÔNOMA PARA CIDADES INTELIGENTES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21494" y="3247476"/>
            <a:ext cx="8108369" cy="5123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5031" indent="-302516" lvl="1">
              <a:lnSpc>
                <a:spcPts val="521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Plataforma autônoma baseada em </a:t>
            </a: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IoT.</a:t>
            </a:r>
          </a:p>
          <a:p>
            <a:pPr algn="just" marL="605031" indent="-302516" lvl="1">
              <a:lnSpc>
                <a:spcPts val="521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Sensores estrategicamente instalados para coleta de dados em tempo real.</a:t>
            </a:r>
          </a:p>
          <a:p>
            <a:pPr algn="just" marL="605031" indent="-302516" lvl="1">
              <a:lnSpc>
                <a:spcPts val="521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Automação inteligente para ações corretivas.</a:t>
            </a:r>
          </a:p>
          <a:p>
            <a:pPr algn="just" marL="605031" indent="-302516" lvl="1">
              <a:lnSpc>
                <a:spcPts val="521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 intuitiva para autoridades e cidadãos.</a:t>
            </a:r>
          </a:p>
          <a:p>
            <a:pPr algn="ctr">
              <a:lnSpc>
                <a:spcPts val="392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860911" y="368877"/>
            <a:ext cx="268248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634709"/>
            <a:ext cx="8540175" cy="5509791"/>
          </a:xfrm>
          <a:custGeom>
            <a:avLst/>
            <a:gdLst/>
            <a:ahLst/>
            <a:cxnLst/>
            <a:rect r="r" b="b" t="t" l="l"/>
            <a:pathLst>
              <a:path h="5509791" w="8540175">
                <a:moveTo>
                  <a:pt x="0" y="0"/>
                </a:moveTo>
                <a:lnTo>
                  <a:pt x="8540175" y="0"/>
                </a:lnTo>
                <a:lnTo>
                  <a:pt x="8540175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69457" y="924580"/>
            <a:ext cx="2660406" cy="1975352"/>
          </a:xfrm>
          <a:custGeom>
            <a:avLst/>
            <a:gdLst/>
            <a:ahLst/>
            <a:cxnLst/>
            <a:rect r="r" b="b" t="t" l="l"/>
            <a:pathLst>
              <a:path h="1975352" w="2660406">
                <a:moveTo>
                  <a:pt x="0" y="0"/>
                </a:moveTo>
                <a:lnTo>
                  <a:pt x="2660406" y="0"/>
                </a:lnTo>
                <a:lnTo>
                  <a:pt x="2660406" y="1975352"/>
                </a:lnTo>
                <a:lnTo>
                  <a:pt x="0" y="19753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22613" y="990600"/>
            <a:ext cx="17138298" cy="113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2"/>
              </a:lnSpc>
            </a:pPr>
            <a:r>
              <a:rPr lang="en-US" sz="7200" spc="-43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COMO FUNCIONA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1494" y="3266526"/>
            <a:ext cx="8108369" cy="6256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Coleta de Dados: Sensores IoT monitoram tráfego, ar, energia e resíduos.</a:t>
            </a:r>
          </a:p>
          <a:p>
            <a:pPr algn="just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Processamento: Dados enviados para a nuvem, analisados com machine learning.</a:t>
            </a:r>
          </a:p>
          <a:p>
            <a:pPr algn="just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Automação: Ajuste automático de semáforos, iluminação e alertas de segurança.</a:t>
            </a:r>
          </a:p>
          <a:p>
            <a:pPr algn="just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Interface: Painel acessível para autoridades e cidadãos.</a:t>
            </a:r>
          </a:p>
          <a:p>
            <a:pPr algn="ctr">
              <a:lnSpc>
                <a:spcPts val="3923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291762" y="8115924"/>
            <a:ext cx="2515553" cy="26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0B4E7C"/>
                </a:solidFill>
                <a:latin typeface="Open Sans"/>
                <a:ea typeface="Open Sans"/>
                <a:cs typeface="Open Sans"/>
                <a:sym typeface="Open Sans"/>
              </a:rPr>
              <a:t>FONTE: imaginar Solutions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84175" y="294674"/>
            <a:ext cx="268248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34601" y="2464852"/>
            <a:ext cx="9674626" cy="7050384"/>
          </a:xfrm>
          <a:custGeom>
            <a:avLst/>
            <a:gdLst/>
            <a:ahLst/>
            <a:cxnLst/>
            <a:rect r="r" b="b" t="t" l="l"/>
            <a:pathLst>
              <a:path h="7050384" w="9674626">
                <a:moveTo>
                  <a:pt x="0" y="0"/>
                </a:moveTo>
                <a:lnTo>
                  <a:pt x="9674625" y="0"/>
                </a:lnTo>
                <a:lnTo>
                  <a:pt x="9674625" y="7050384"/>
                </a:lnTo>
                <a:lnTo>
                  <a:pt x="0" y="7050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2613" y="990600"/>
            <a:ext cx="17138298" cy="113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2"/>
              </a:lnSpc>
            </a:pPr>
            <a:r>
              <a:rPr lang="en-US" sz="7200" spc="-43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AVANÇOS TECNOLÓGICOS INTEGRADOS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73894" y="3418926"/>
            <a:ext cx="8108369" cy="498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IoT: Sensores para coleta de dados.</a:t>
            </a:r>
          </a:p>
          <a:p>
            <a:pPr algn="l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Machine Learning: Algoritmos para análise preditiva.</a:t>
            </a:r>
          </a:p>
          <a:p>
            <a:pPr algn="l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Nuvem: Armazenamento e processamento em tempo real.</a:t>
            </a:r>
          </a:p>
          <a:p>
            <a:pPr algn="l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Interfaces Inteligentes: Dashboards interativos.</a:t>
            </a:r>
          </a:p>
          <a:p>
            <a:pPr algn="ctr">
              <a:lnSpc>
                <a:spcPts val="3923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7836575" y="447074"/>
            <a:ext cx="268248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2613" y="990600"/>
            <a:ext cx="17138298" cy="1133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912"/>
              </a:lnSpc>
            </a:pPr>
            <a:r>
              <a:rPr lang="en-US" sz="7200" spc="-431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IMPACTOS POSITIVOS NA CIDADE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23115" y="3418926"/>
            <a:ext cx="8108369" cy="561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Infraestrutura mais eficiente: Redução de congestionamentos.</a:t>
            </a:r>
          </a:p>
          <a:p>
            <a:pPr algn="l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Energia otimizada: Economia em iluminação pública.</a:t>
            </a:r>
          </a:p>
          <a:p>
            <a:pPr algn="l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Maior segurança: Respostas rápidas a emergências.</a:t>
            </a:r>
          </a:p>
          <a:p>
            <a:pPr algn="l" marL="605031" indent="-302516" lvl="1">
              <a:lnSpc>
                <a:spcPts val="5072"/>
              </a:lnSpc>
              <a:buFont typeface="Arial"/>
              <a:buChar char="•"/>
            </a:pPr>
            <a:r>
              <a:rPr lang="en-US" b="true" sz="2802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Qualidade de vida: Transparência e participação cidadã.</a:t>
            </a:r>
          </a:p>
          <a:p>
            <a:pPr algn="ctr">
              <a:lnSpc>
                <a:spcPts val="3923"/>
              </a:lnSpc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03602" y="2255996"/>
            <a:ext cx="8685789" cy="8761094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033693" y="2336833"/>
            <a:ext cx="7794189" cy="389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Principais áreas a serem estudadas com a plataforma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592664" y="141619"/>
            <a:ext cx="268248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9405" y="1028700"/>
            <a:ext cx="4219327" cy="9001230"/>
          </a:xfrm>
          <a:custGeom>
            <a:avLst/>
            <a:gdLst/>
            <a:ahLst/>
            <a:cxnLst/>
            <a:rect r="r" b="b" t="t" l="l"/>
            <a:pathLst>
              <a:path h="9001230" w="4219327">
                <a:moveTo>
                  <a:pt x="0" y="0"/>
                </a:moveTo>
                <a:lnTo>
                  <a:pt x="4219327" y="0"/>
                </a:lnTo>
                <a:lnTo>
                  <a:pt x="4219327" y="9001230"/>
                </a:lnTo>
                <a:lnTo>
                  <a:pt x="0" y="9001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073051" y="1028700"/>
            <a:ext cx="4141898" cy="9028662"/>
          </a:xfrm>
          <a:custGeom>
            <a:avLst/>
            <a:gdLst/>
            <a:ahLst/>
            <a:cxnLst/>
            <a:rect r="r" b="b" t="t" l="l"/>
            <a:pathLst>
              <a:path h="9028662" w="4141898">
                <a:moveTo>
                  <a:pt x="0" y="0"/>
                </a:moveTo>
                <a:lnTo>
                  <a:pt x="4141898" y="0"/>
                </a:lnTo>
                <a:lnTo>
                  <a:pt x="4141898" y="9028662"/>
                </a:lnTo>
                <a:lnTo>
                  <a:pt x="0" y="9028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92612" y="500634"/>
            <a:ext cx="4395388" cy="9529296"/>
          </a:xfrm>
          <a:custGeom>
            <a:avLst/>
            <a:gdLst/>
            <a:ahLst/>
            <a:cxnLst/>
            <a:rect r="r" b="b" t="t" l="l"/>
            <a:pathLst>
              <a:path h="9529296" w="4395388">
                <a:moveTo>
                  <a:pt x="0" y="0"/>
                </a:moveTo>
                <a:lnTo>
                  <a:pt x="4395388" y="0"/>
                </a:lnTo>
                <a:lnTo>
                  <a:pt x="4395388" y="9529296"/>
                </a:lnTo>
                <a:lnTo>
                  <a:pt x="0" y="95292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1002" y="-28575"/>
            <a:ext cx="17138298" cy="1029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336"/>
              </a:lnSpc>
            </a:pPr>
            <a:r>
              <a:rPr lang="en-US" sz="6600" spc="-396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PROTÓTIPO DA PLATAFORMA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1229078" y="3765317"/>
            <a:ext cx="511909" cy="5660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8" id="8"/>
          <p:cNvSpPr txBox="true"/>
          <p:nvPr/>
        </p:nvSpPr>
        <p:spPr>
          <a:xfrm rot="0">
            <a:off x="10973945" y="3020884"/>
            <a:ext cx="3115550" cy="50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495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Relato de incidentes pela população</a:t>
            </a:r>
          </a:p>
        </p:txBody>
      </p:sp>
      <p:sp>
        <p:nvSpPr>
          <p:cNvPr name="AutoShape 9" id="9"/>
          <p:cNvSpPr/>
          <p:nvPr/>
        </p:nvSpPr>
        <p:spPr>
          <a:xfrm flipH="true">
            <a:off x="13394873" y="4663240"/>
            <a:ext cx="455311" cy="61249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0973945" y="5563319"/>
            <a:ext cx="3115550" cy="5049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3"/>
              </a:lnSpc>
            </a:pPr>
            <a:r>
              <a:rPr lang="en-US" sz="1495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Acesso  a informações por mapas e GPS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4602861" y="5013077"/>
            <a:ext cx="511909" cy="5660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2" id="12"/>
          <p:cNvSpPr txBox="true"/>
          <p:nvPr/>
        </p:nvSpPr>
        <p:spPr>
          <a:xfrm rot="0">
            <a:off x="5114770" y="3792776"/>
            <a:ext cx="1256909" cy="1029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8"/>
              </a:lnSpc>
            </a:pPr>
            <a:r>
              <a:rPr lang="en-US" sz="1934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Principais tópicos e ações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97401" y="-129272"/>
            <a:ext cx="268248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337317"/>
            <a:ext cx="4443371" cy="9664093"/>
          </a:xfrm>
          <a:custGeom>
            <a:avLst/>
            <a:gdLst/>
            <a:ahLst/>
            <a:cxnLst/>
            <a:rect r="r" b="b" t="t" l="l"/>
            <a:pathLst>
              <a:path h="9664093" w="4443371">
                <a:moveTo>
                  <a:pt x="0" y="0"/>
                </a:moveTo>
                <a:lnTo>
                  <a:pt x="4443371" y="0"/>
                </a:lnTo>
                <a:lnTo>
                  <a:pt x="4443371" y="9664093"/>
                </a:lnTo>
                <a:lnTo>
                  <a:pt x="0" y="96640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24079" y="500634"/>
            <a:ext cx="4413240" cy="9542140"/>
          </a:xfrm>
          <a:custGeom>
            <a:avLst/>
            <a:gdLst/>
            <a:ahLst/>
            <a:cxnLst/>
            <a:rect r="r" b="b" t="t" l="l"/>
            <a:pathLst>
              <a:path h="9542140" w="4413240">
                <a:moveTo>
                  <a:pt x="0" y="0"/>
                </a:moveTo>
                <a:lnTo>
                  <a:pt x="4413240" y="0"/>
                </a:lnTo>
                <a:lnTo>
                  <a:pt x="4413240" y="9542140"/>
                </a:lnTo>
                <a:lnTo>
                  <a:pt x="0" y="9542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202360" y="592753"/>
            <a:ext cx="14271707" cy="852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76"/>
              </a:lnSpc>
            </a:pPr>
            <a:r>
              <a:rPr lang="en-US" sz="5496" spc="-329">
                <a:solidFill>
                  <a:srgbClr val="0B4E7C"/>
                </a:solidFill>
                <a:latin typeface="Rustic Printed"/>
                <a:ea typeface="Rustic Printed"/>
                <a:cs typeface="Rustic Printed"/>
                <a:sym typeface="Rustic Printed"/>
              </a:rPr>
              <a:t>PROTÓTIPO DA PLATAFORMA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4765801" y="4860480"/>
            <a:ext cx="610351" cy="5660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4765801" y="3715536"/>
            <a:ext cx="4541296" cy="789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Análise dos dados capturados pelos sensores</a:t>
            </a:r>
          </a:p>
        </p:txBody>
      </p:sp>
      <p:sp>
        <p:nvSpPr>
          <p:cNvPr name="AutoShape 8" id="8"/>
          <p:cNvSpPr/>
          <p:nvPr/>
        </p:nvSpPr>
        <p:spPr>
          <a:xfrm flipH="true">
            <a:off x="11595046" y="5552745"/>
            <a:ext cx="743167" cy="37500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7628560" y="6186102"/>
            <a:ext cx="4709654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Postagens sociais da população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749801" y="23128"/>
            <a:ext cx="268248" cy="629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 b="true">
                <a:solidFill>
                  <a:srgbClr val="0B4E7C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DAGWpdzshw8</dc:identifier>
  <dcterms:modified xsi:type="dcterms:W3CDTF">2011-08-01T06:04:30Z</dcterms:modified>
  <cp:revision>1</cp:revision>
  <dc:title>Cidade de bolso</dc:title>
</cp:coreProperties>
</file>